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99" r:id="rId2"/>
    <p:sldId id="267" r:id="rId3"/>
    <p:sldId id="269" r:id="rId4"/>
    <p:sldId id="271" r:id="rId5"/>
    <p:sldId id="261" r:id="rId6"/>
    <p:sldId id="262" r:id="rId7"/>
    <p:sldId id="272" r:id="rId8"/>
    <p:sldId id="292" r:id="rId9"/>
    <p:sldId id="276" r:id="rId10"/>
    <p:sldId id="263" r:id="rId11"/>
    <p:sldId id="273" r:id="rId12"/>
    <p:sldId id="275" r:id="rId13"/>
    <p:sldId id="293" r:id="rId14"/>
    <p:sldId id="302" r:id="rId15"/>
    <p:sldId id="294" r:id="rId16"/>
    <p:sldId id="279" r:id="rId17"/>
    <p:sldId id="281" r:id="rId18"/>
    <p:sldId id="282" r:id="rId19"/>
    <p:sldId id="284" r:id="rId20"/>
    <p:sldId id="283" r:id="rId21"/>
    <p:sldId id="295" r:id="rId22"/>
    <p:sldId id="300" r:id="rId23"/>
    <p:sldId id="285" r:id="rId24"/>
    <p:sldId id="296" r:id="rId25"/>
    <p:sldId id="301" r:id="rId26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A707-F3D2-4576-BE80-CAF17B657E1D}" type="datetimeFigureOut">
              <a:rPr lang="hr-HR" smtClean="0"/>
              <a:t>27.10.2021.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BF160-4870-43AF-B74B-E696954CA1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62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BF160-4870-43AF-B74B-E696954CA19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68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ED1D-2594-48F3-9DB2-43B3FE85D773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67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6E76-FEA3-4350-A508-A39717EBAC04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79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E46A-D961-4726-BB79-A1E906A54676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839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F1B4-7A2A-4EC3-A0B7-21F31F47CCCF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3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0BDB-F4C2-4815-97CA-835D6EA3F4D7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84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DFD1-D7E3-4347-8F9A-A9E37819A451}" type="datetime1">
              <a:rPr lang="hr-HR" smtClean="0"/>
              <a:t>27.10.2021.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98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9E4-BC3C-4149-A5E5-9DACF993CD72}" type="datetime1">
              <a:rPr lang="hr-HR" smtClean="0"/>
              <a:t>27.10.2021.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76FB-CA25-4C94-A328-5A2A7E8D9173}" type="datetime1">
              <a:rPr lang="hr-HR" smtClean="0"/>
              <a:t>27.10.2021.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53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474-1C47-47B9-8170-04D1B1EF2B77}" type="datetime1">
              <a:rPr lang="hr-HR" smtClean="0"/>
              <a:t>27.10.2021.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89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5FE2-4121-4625-99B4-E03F3AD86F18}" type="datetime1">
              <a:rPr lang="hr-HR" smtClean="0"/>
              <a:t>27.10.2021.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28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9B8A-A1F3-45E1-9D5A-BE1204168C20}" type="datetime1">
              <a:rPr lang="hr-HR" smtClean="0"/>
              <a:t>27.10.2021.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108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233F-EE20-469D-B74A-A727C0044298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8C6C-BABC-4F42-BDE6-C7E066D8AC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163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8722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r-H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NOVOSTI U PREKOGRANIČNOJ DOSTAVI I IZVOĐENJU DOKAZA UNUTAR EUROPSKE UNIJE 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99870" y="4658792"/>
            <a:ext cx="4258816" cy="96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mr. sc. Maja Josipović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</a:t>
            </a:fld>
            <a:endParaRPr lang="hr-HR"/>
          </a:p>
        </p:txBody>
      </p:sp>
      <p:pic>
        <p:nvPicPr>
          <p:cNvPr id="1026" name="Slika 2" descr="flag_yellow_hi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9" y="5857278"/>
            <a:ext cx="9048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Slika 5" descr="Bez nasl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474" y="5738812"/>
            <a:ext cx="18192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4668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552" y="6526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endParaRPr kumimoji="0" lang="hr-HR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Slika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38227"/>
            <a:ext cx="2097658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84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6207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hr-HR" sz="3200" dirty="0">
                <a:solidFill>
                  <a:srgbClr val="FF0000"/>
                </a:solidFill>
              </a:rPr>
            </a:br>
            <a:br>
              <a:rPr lang="hr-HR" sz="3200" dirty="0">
                <a:solidFill>
                  <a:srgbClr val="FF0000"/>
                </a:solidFill>
              </a:rPr>
            </a:br>
            <a:br>
              <a:rPr lang="hr-HR" sz="2800" dirty="0"/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4275" name="Rectangle 8"/>
          <p:cNvSpPr>
            <a:spLocks noGrp="1" noChangeArrowheads="1"/>
          </p:cNvSpPr>
          <p:nvPr>
            <p:ph idx="1"/>
          </p:nvPr>
        </p:nvSpPr>
        <p:spPr>
          <a:xfrm>
            <a:off x="179388" y="136525"/>
            <a:ext cx="8641084" cy="638881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ELEKTRONIČKA IZRAVNA DOSTAVA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uvodi se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izravna elektronička dostava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bilo kojim elektroničkim sredstvom dostave dostupnim za domaću dostavu pismena na temelju prava države članice u kojoj se vodi postupak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 pomoću kvalificiranih usluga elektroničke preporučene dostave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 je adresat dao izričitu prethodnu suglasnost (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Prethodna suglasnost može se dati za pojedinačnu dostavu ili kao opća suglasnost za dostavu pismena u okviru sudskog postupka putem tih sredstava dostave)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bez upotrebe kvalificiranih usluga elektroničke preporučene dostave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ali pod uvjetom da je adresat dao izričitu prethodnu suglasnost za slanje e-pošte na određenu e-adresu u okviru tog postupka te pod uvjetom da se od adresata primi dokaz o primitku pismena. Adresat bi trebao potvrditi primitak pismena potpisom (elektronički potpis) i slanjem potvrde o primitku ili slanjem povratne e-poruke s e-adrese koju je dao za dostavu 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472046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IZMJENA OBRAZACA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izmjene numeracije obrazaca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svaki označen posebnim slovom i informacije koje se upisuju u svaki pojedini obrazac započinju od rednog broja 1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dodane nove informacije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je potrebno upisati, a sve sukladno promjenama Uredbe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obrascima (osim u zahtjevu) dodani su referentni brojevi otpremnog tijela i tijela za primanje kao i adresat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umjesto potpis/pečata moguće stavljanje elektroničkog pečata odnosno elektroničkog potpisa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hr-H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120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800" b="1" dirty="0"/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Zahtjev za dostavu </a:t>
            </a: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hr-HR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potrebno upisati datum rođenja adresata, naznačiti na kojem jeziku treba pružiti informacije namijenjene adresatu o pravu na odbijanje 	pismena kao i iz kojeg razloga isti zahtjev nije bio upućen putem decentraliziranog IT sustava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Potvrda o dostavi ili izostanku dostave</a:t>
            </a: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dodana je informacija kako bi se obavijestilo je li pismeno uručeno elektroničkim putem, je li adresat odbio primitak, a ako je kada mu je </a:t>
            </a:r>
            <a:r>
              <a:rPr lang="hr-H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pokušana</a:t>
            </a: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dostava i kada ju je on odbio, isto tako jesu li poduzeti koraci kako bi se utvrdila adresatova adresa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Informacije namijenjene adresatu o pravu na odbijanje primitka pismena</a:t>
            </a: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unesene su sve informacije sukladno izmjeni u Uredbi koje se tiču prava na odbitak primitka pismena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486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 NOVIH OBRAZACA </a:t>
            </a: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Zahtjev za utvrđivanje adrese osobe kojoj treba dostaviti pismeno, 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Odgovor na zahtjev za utvrđivanje adrese osobe kojoj treba dostaviti pismeno,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Zahtjev za dodatne informacije ili pismena za dostavu pismena, 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Zahtjev za informacije o dostavi ili izostanku dostave pismena, 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Odgovor na zahtjev za informacije o dostavi ili izostanku dostave pismena</a:t>
            </a:r>
            <a:endParaRPr lang="hr-HR" sz="2200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721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B7E1FE-59B8-4470-B2A9-14FC8299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Obrazac A -Zahtjev za dostavu pismena</a:t>
            </a:r>
          </a:p>
          <a:p>
            <a:r>
              <a:rPr lang="hr-HR" dirty="0"/>
              <a:t>Obrazac B-Zahtjev za utvrđivanje adrese osobe kojoj treba dostaviti pismeno</a:t>
            </a:r>
          </a:p>
          <a:p>
            <a:r>
              <a:rPr lang="hr-HR" dirty="0"/>
              <a:t>Obrazac C-Odgovor na zahtjev za utvrđivanje adrese osobe kojoj treba dostaviti pismeno</a:t>
            </a:r>
          </a:p>
          <a:p>
            <a:r>
              <a:rPr lang="hr-HR" dirty="0"/>
              <a:t>Obrazac D-Potvrda o primitku</a:t>
            </a:r>
          </a:p>
          <a:p>
            <a:r>
              <a:rPr lang="hr-HR" dirty="0"/>
              <a:t>Obrazac E-Zahtjev za dodatne informacije ili pismena za dostavu pismena</a:t>
            </a:r>
          </a:p>
          <a:p>
            <a:r>
              <a:rPr lang="hr-HR" dirty="0"/>
              <a:t>Obrazac F-Obavijest o povratu zahtjeva i pismena</a:t>
            </a:r>
          </a:p>
          <a:p>
            <a:r>
              <a:rPr lang="hr-HR" dirty="0"/>
              <a:t>Obrazac G-Obavijest o ponovnom slanju zahtjeva i pismena odgovarajućem prijamnom tijelu</a:t>
            </a:r>
          </a:p>
          <a:p>
            <a:r>
              <a:rPr lang="hr-HR" dirty="0"/>
              <a:t>Obrazac H-Potvrda o primitku koju odgovarajuće prijamno tijelo koje je mjesno nadležno upućuje otpremnom tijelu</a:t>
            </a:r>
          </a:p>
          <a:p>
            <a:r>
              <a:rPr lang="hr-HR" dirty="0"/>
              <a:t>Obrazac I-Zahtjev za informacije o dostavi ili neuspješnoj dostavi pismena</a:t>
            </a:r>
          </a:p>
          <a:p>
            <a:r>
              <a:rPr lang="hr-HR" dirty="0"/>
              <a:t>Obrazac J-Odgovor na zahtjev za informacije o dostavi ili neuspješnoj dostavi pismena</a:t>
            </a:r>
          </a:p>
          <a:p>
            <a:r>
              <a:rPr lang="hr-HR" dirty="0"/>
              <a:t>Obrazac K-Potvrda o dostavi ili neuspješnoj dostavi pismena</a:t>
            </a:r>
          </a:p>
          <a:p>
            <a:r>
              <a:rPr lang="hr-HR" dirty="0"/>
              <a:t>Obrazac L-informacije namijenjene adresatu o pravu na odbijanje primitka pismena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6C1B03D-5607-47BE-BCF5-B09CFE258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596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PREINAČENA UREDBA O IZVOĐENJU DOKAZA </a:t>
            </a:r>
          </a:p>
          <a:p>
            <a:pPr marL="0" indent="0">
              <a:buNone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DEFINICIJE</a:t>
            </a:r>
          </a:p>
          <a:p>
            <a:pPr marL="0" indent="0"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  <a:t>sud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obuhvaća sudove, ali i druga tijela u državama članicama koja izvršavaju pravosudne funkcije i postupaju na temelju ovlasti koje je na njih prenijelo određeno pravosudno tijelo ili djeluju pod nadzorom pravosudnog tijela te koja su u skladu s nacionalnim pravom nadležna za izvođenje dokaza za potrebe sudskih postupaka u građanskim i trgovačkim stvarima</a:t>
            </a:r>
          </a:p>
          <a:p>
            <a:pPr>
              <a:buFontTx/>
              <a:buChar char="-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svaka država članica treba obavijestiti Komisiju o tijelima koja su nadležna za izvođenje dokaza u svrhu sudskih postupaka </a:t>
            </a:r>
          </a:p>
          <a:p>
            <a:pPr marL="0" indent="0"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  <a:t>Decentralizirani IT sustav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mreža nacionalnih IT sustava i </a:t>
            </a:r>
            <a:r>
              <a:rPr lang="hr-HR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interoperabilnih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 pristupnih točaka koji djeluju u okviru pojedinačne odgovornosti i upravljanja svake države članice, čime se omogućuje sigurna i pouzdana prekogranična razmjena informacija među nacionalnim IT sustavima</a:t>
            </a: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12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ELEKTRONIČKA KOMUNIKACIJA </a:t>
            </a: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elektroničk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komunikacij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podnositelja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zahtjev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primatelja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pravilo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putem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sigurnog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pouzdanog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decentraliziranog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e-CODEX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Iznim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drugačiji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napomenu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slanje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obavi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najbržim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najprikladnijim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sredstvom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uzimajući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obzir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potrebu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osiguranjem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pouzdanosti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sigurnosti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slučajevima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moguća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elektronička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komunikacija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poremećaja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radu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decentraliziranog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same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prirode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dotičnog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dokaza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slanje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uzorka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krvi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kose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tkanine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slanje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DNK-a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uzorka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sl.)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iznimnih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okolnosti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(slanje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pisanom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obliku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bi se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procijenila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njegova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vjerodostojnost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grafološko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vještačenje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konvertiranje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opsežne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dokumentacije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elektronički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oblik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nameće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nerazmjerno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administrativno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opterećenje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i sl.)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194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adržaja 2"/>
          <p:cNvSpPr>
            <a:spLocks noGrp="1"/>
          </p:cNvSpPr>
          <p:nvPr>
            <p:ph idx="1"/>
          </p:nvPr>
        </p:nvSpPr>
        <p:spPr>
          <a:xfrm>
            <a:off x="323528" y="332656"/>
            <a:ext cx="8157344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IZVOĐENJE DOKAZA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izvođenje dokaza uz pomoć zamoljenog suda</a:t>
            </a:r>
          </a:p>
          <a:p>
            <a:pPr algn="just"/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neposredno izvođenje dokaza suda koji podnosi zahtjev</a:t>
            </a:r>
          </a:p>
          <a:p>
            <a:pPr algn="just"/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NEPOSREDNO IZVOĐENJE DOKAZA OD STRANE SUDA PODNOSITELJA ZAHTJEV</a:t>
            </a:r>
          </a:p>
          <a:p>
            <a:pPr marL="0" indent="0" algn="just">
              <a:buNone/>
            </a:pPr>
            <a:endParaRPr lang="hr-HR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 neposredno izvođenje dokaza u drugoj državi članici traži se dopuštenje- samo na dobrovoljnoj osnovi bez primjena mjere prisile</a:t>
            </a:r>
          </a:p>
          <a:p>
            <a:pPr algn="just"/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roku 30 dana-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središnje tijelo ili nadležno tijelo države članice na čijem teritoriju se želi neposredno izvoditi dokaze treba obavijestiti da je zahtjev prihvaćen</a:t>
            </a: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16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Ukoliko ne dobije odgovor –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podsjetnik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-ni nakon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roka od 15 dana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od dana primitka podsjetnika tada se presumira kako je zahtjev prihvaćen</a:t>
            </a: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 omogućeno da se pozove na razloge za odbijanje zahtjeva za neposredno izvođenje dokaza i nakon isteka tih rokova sve do samog neposredno izvođenja dokaza ukoliko je zbog izvanrednih okolnosti bila spriječena pravovremeno reagirati na zahtjev nakon podsjetnika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562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zervirano mjesto sadržaja 2"/>
          <p:cNvSpPr>
            <a:spLocks noGrp="1"/>
          </p:cNvSpPr>
          <p:nvPr>
            <p:ph idx="1"/>
          </p:nvPr>
        </p:nvSpPr>
        <p:spPr>
          <a:xfrm>
            <a:off x="323528" y="692696"/>
            <a:ext cx="8446393" cy="54006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NEPOSREDNO IZVOĐENJE DOKAZA PUTEM VIDEOKONFERENCIJE ILI DRUGE TEHNOLOGIJE ZA KOMUNIKACIJU NA DALJINU</a:t>
            </a:r>
          </a:p>
          <a:p>
            <a:pPr marL="609600" indent="-609600" eaLnBrk="1" hangingPunct="1"/>
            <a:endParaRPr lang="hr-H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/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pravilo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kod neposrednog izvođenja dokaza prilikom saslušanja osoba </a:t>
            </a:r>
          </a:p>
          <a:p>
            <a:pPr marL="609600" indent="-609600" algn="just" eaLnBrk="1" hangingPunct="1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može se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odstupiti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samo u slučaju ako takva tehnologija nije dostupna sudu ili ako sud smatra da uporaba te tehnologije nije primjerena s obzirom na neke posebne okolnosti predmeta</a:t>
            </a:r>
          </a:p>
          <a:p>
            <a:pPr marL="609600" indent="-609600" algn="just" eaLnBrk="1" hangingPunct="1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Zahtjev za neposredno izvođenje dokaza putem videokonferencije podnosi se putem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obrasca N</a:t>
            </a:r>
          </a:p>
          <a:p>
            <a:pPr marL="609600" indent="-609600" algn="just" eaLnBrk="1" hangingPunct="1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prije izvođenja dokaza dogovaraju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sva praktična rješenja za saslušanje</a:t>
            </a:r>
          </a:p>
          <a:p>
            <a:pPr marL="609600" indent="-609600" algn="just" eaLnBrk="1" hangingPunct="1"/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pomaganje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sudu koji je uputio zahtjev za neposredno izvođenje dokaza putem videokonferencije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u pronalaženju tumača</a:t>
            </a:r>
          </a:p>
          <a:p>
            <a:pPr marL="609600" indent="-609600" eaLnBrk="1" hangingPunct="1"/>
            <a:endParaRPr lang="hr-H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93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adržaja 2"/>
          <p:cNvSpPr>
            <a:spLocks noGrp="1"/>
          </p:cNvSpPr>
          <p:nvPr>
            <p:ph idx="1"/>
          </p:nvPr>
        </p:nvSpPr>
        <p:spPr>
          <a:xfrm>
            <a:off x="323528" y="188640"/>
            <a:ext cx="8446393" cy="6127699"/>
          </a:xfrm>
        </p:spPr>
        <p:txBody>
          <a:bodyPr>
            <a:noAutofit/>
          </a:bodyPr>
          <a:lstStyle/>
          <a:p>
            <a:pPr marL="914400" lvl="2" indent="0">
              <a:lnSpc>
                <a:spcPct val="120000"/>
              </a:lnSpc>
              <a:buNone/>
            </a:pPr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DONOŠENJE</a:t>
            </a:r>
          </a:p>
          <a:p>
            <a:pPr algn="just" eaLnBrk="1" hangingPunct="1">
              <a:lnSpc>
                <a:spcPct val="120000"/>
              </a:lnSpc>
            </a:pP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Komisija je 31. svibnja 2018. Vijeću poslala svoj prijedlog izmjene obje Uredbe kojom se nastojalo dodatno pojednostaviti i racionalizirati dostava uz iskorištavanje prednosti digitalizacije, ali i pružiti veću pravnu sigurnost kao i modernizirati postupak izvođenja dokaza iskorištavanjem prednosti digitalizacije i upotrebom modernih tehnologija u prekograničnom izvođenju dokaza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25. studenog 2020. donesene su:</a:t>
            </a:r>
          </a:p>
          <a:p>
            <a:pPr algn="just"/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Uredba (EU) 2020/1784 Europskog parlamenta i Vijeća od 25. studenoga 2020. o dostavi, u državama članicama, sudskih i izvansudskih pismena u građanskim ili trgovačkim stvarima (dostava pismena) preinaka, SL L 405, 2.12.2020., str. 40–78, dalje: Preinačene Uredba o dostavi</a:t>
            </a:r>
          </a:p>
          <a:p>
            <a:pPr algn="just"/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Uredba (EU) 2020/1783 Europskog parlamenta i Vijeća od 25. studenoga 2020. o suradnji između sudova  država članica u izvođenju dokaza u građanskim ili trgovačkim stvarima (izvođenje dokaza) preinaka, SL L 405, str. 1, dalje : Preinačena Uredba o izvođenju dokaza</a:t>
            </a:r>
          </a:p>
          <a:p>
            <a:pPr eaLnBrk="1" hangingPunct="1">
              <a:lnSpc>
                <a:spcPct val="120000"/>
              </a:lnSpc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0314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NEPOSREDNO IZVOĐENJE DOKAZA OD STRANE DIPLOMATSKIH AGENATA ILI KONZULARNIH SLUŽBENIKA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zatražiti od diplomatskih agenata ili konzularnih službenika da na državnom području druge države članice EU i na području za koje su akreditirani izvode dokaze bez potrebe za prethodnim zahtjevom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prostorijama diplomatske misije ili konzulata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osim u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iznimnim okolnostima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kada se dopušta i izvan tih prostorija saslušavati svjedoke ili stranke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saslušavaju osobu koja je državljanin one države članice koju ti diplomatski agenti ili konzularnih službenici predstavljaju-primjenjuju pravo države članice koju predstavlja</a:t>
            </a:r>
          </a:p>
          <a:p>
            <a:pPr algn="just"/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na dobrovoljnoj bazi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-ne smiju se pri tome koristiti mjere prisile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prema našem pravnom uređenju dokaze u postupku može izvoditi samo neposredno sud (sudac, savjetnik-pravosudni ispit)- treba se osigurati prisutnost stranaka </a:t>
            </a: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552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404664"/>
            <a:ext cx="7632848" cy="595168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IZMJENA OBRAZACA</a:t>
            </a:r>
          </a:p>
          <a:p>
            <a:pPr algn="just"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obrascima dodana rubrika za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elektronički potpis i pečat</a:t>
            </a:r>
          </a:p>
          <a:p>
            <a:pPr algn="just">
              <a:spcAft>
                <a:spcPts val="800"/>
              </a:spcAft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Obrazac A-Zahtjev za izvođenje dokaza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sada </a:t>
            </a:r>
            <a:r>
              <a:rPr lang="hr-H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podijeljen na dva obrasca- izdvojen je dio koji se odnosi na Obavijest o prosljeđivanju zahtjeva u novi Obrazac C </a:t>
            </a:r>
            <a:endParaRPr lang="hr-H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obrascu A dodane su rubrike koje upućuju ukoliko je potrebno sudjelovanje sudskog tumača uz naznaku za koji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jezik-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rubrike kako bi se mogli unijeti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detaljni podaci o svjedoku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(datum rođenja svjedoka i sl.)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rubrika koja navodi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razloge zbog kojih takav zahtjev nije poslan elektroničkim putem</a:t>
            </a: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231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8C8850-8D99-43CB-8614-051F2E086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Zahtjev za dodatnim informacijama potrebnim za izvođenje dokaza- obrazac D-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dodana rubrika vezano za predujam koji je potrebno uplatiti </a:t>
            </a:r>
          </a:p>
          <a:p>
            <a:pPr algn="just"/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Obavijesti o kašnjenju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(sada Obrazac J, ranije Obrazac G)- navedeni su razlozi-u tijeku utvrđivanje trenutačne adrese osobe koju treba saslušati, u tijeku dostava sudskog poziva, osoba se nije pojavila na saslušanje, nije primljeno plaćanje predujma, na zahtjev već odgovoreno ili "drugo" </a:t>
            </a:r>
          </a:p>
          <a:p>
            <a:pPr algn="just"/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Obrazac M (ranije Obrazac J) Informacije središnjeg tijela/nadležnog tijela-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sada su obuhvaćene i informacije o sudu koji je zadužen za pružanje praktične pomoći pri neposrednom izvođenju dokaza</a:t>
            </a:r>
          </a:p>
          <a:p>
            <a:endParaRPr lang="de-DE" sz="22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362E71B-2CC1-43D3-8B60-313D3633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2735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291264" cy="58655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sz="3400" b="1" dirty="0">
                <a:latin typeface="Arial" panose="020B0604020202020204" pitchFamily="34" charset="0"/>
                <a:cs typeface="Arial" panose="020B0604020202020204" pitchFamily="34" charset="0"/>
              </a:rPr>
              <a:t>NOVI OBRASCI</a:t>
            </a:r>
          </a:p>
          <a:p>
            <a:pPr algn="just"/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Zahtjev za informacijama o kašnjenju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(Obrazac F) </a:t>
            </a:r>
          </a:p>
          <a:p>
            <a:pPr algn="just"/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Odgovor na zahtjev za informacije o kašnjenju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(Obrazac G) -razlozi zbog kojih zahtjev još nije izvršen (u tijeku utvrđivanje trenutačne adrese osobe koju treba saslušati, u tijeku dostava sudskog poziva, osoba se nije pojavila na saslušanje, nije primljeno plaćanje predujma, na zahtjev već odgovoreno ili "drugo„) </a:t>
            </a:r>
          </a:p>
          <a:p>
            <a:pPr algn="just"/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Obrazac N- Informacije o tehničkim pojedinostima za održavanje videokonferencije ili upotrebu druge komunikacijske tehnologije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- praktične informacije (svi tehnički podaci o sudu koji upućuje zahtjev u smislu IP adrese, ISDN-a, podaci o preferiranom vremenu kada bi se moglo izvršiti testno povezivanje, a potom i videokonferencijsko povezivanje, podaci kontakt osobe koja služi kao tehnička pomoć prilikom povezivanja, informacija je li potrebna pomoć u pronalaženju tumača te podatak hoće li se izvođenje dokaza snimati)</a:t>
            </a:r>
          </a:p>
          <a:p>
            <a:pPr marL="0" indent="0" algn="just">
              <a:buNone/>
            </a:pP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733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053" y="332656"/>
            <a:ext cx="8229600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STUPANJE NA SNAGU I PRIMJENA UREDBI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Obje Preinačene Uredbe su stupile na snagu dvadesetog dana od 02. prosinca 2020. (dana objave u Službenom listu), njihova primjena je odgođena do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01. srpnja 2022.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 godine, ali ne u punom opsegu 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odredbe o elektronička komunikacija decentraliziranom IT sustavu (kod obje Uredbe) kao i elektroničkoj dostavi (članci 5., 8. i 10. preinačene Uredbe o dostavi i čl. 7. Preinačene Uredbe o izvođenju dokaza) stupaju na snagu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3 godine od stupanja na snagu provedbenih akata kojima se uspostavlja decentralizirani IT sustav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a koji akti se moraju donijeti do 23. ožujka 2022. </a:t>
            </a:r>
          </a:p>
          <a:p>
            <a:pPr algn="just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odredba čl. 31. st. 3. Preinačene  Uredbe o izvođenju dokaza- dužnost država članica da Komisiju obavijeste o drugim tijelima koja su nadležna za izvođenje dokaza u svrhu sudskih postupaka u građanskim i trgovačkim stvarima primjenjuje se od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23. ožujka 2022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708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7FBB69-AA00-45B5-A2A0-7B002CBC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altLang="en-US" dirty="0"/>
          </a:p>
          <a:p>
            <a:pPr marL="0" indent="0">
              <a:buNone/>
            </a:pPr>
            <a:endParaRPr lang="hr-HR" altLang="en-US" dirty="0"/>
          </a:p>
          <a:p>
            <a:pPr marL="0" indent="0">
              <a:buNone/>
            </a:pPr>
            <a:endParaRPr lang="hr-HR" altLang="en-US" dirty="0"/>
          </a:p>
          <a:p>
            <a:pPr marL="0" indent="0" algn="ctr">
              <a:buNone/>
            </a:pPr>
            <a:r>
              <a:rPr lang="hr-HR" altLang="en-US" dirty="0"/>
              <a:t>HVALA NA PAŽNJI</a:t>
            </a:r>
            <a:endParaRPr lang="de-DE" b="1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0880704-9210-4B77-9995-00144064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25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644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2"/>
          <p:cNvSpPr>
            <a:spLocks noGrp="1"/>
          </p:cNvSpPr>
          <p:nvPr>
            <p:ph idx="1"/>
          </p:nvPr>
        </p:nvSpPr>
        <p:spPr>
          <a:xfrm>
            <a:off x="539552" y="404664"/>
            <a:ext cx="8302823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PREINAČENA UREDBA O DOSTAVI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PODRUČJE PRIMJENE I DEFINICIJE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hr-H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dostava putem ovlaštenog zastupnika 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državi članici u kojoj se vodi postupak (neće se primijeniti Preinačena Uredba o dostavi)</a:t>
            </a:r>
          </a:p>
          <a:p>
            <a:pPr algn="just">
              <a:lnSpc>
                <a:spcPct val="120000"/>
              </a:lnSpc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Fiktivna dostava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zabranjena (u 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uvodnim izjavama)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slučaju kada adresatu u državi članici u kojoj se vodi postupak nije poznata adresa za dostavu, ali je poznata njena adresa u drugoj državi članici-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odluka 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 EU C-325/11 (</a:t>
            </a:r>
            <a:r>
              <a:rPr lang="hr-H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Alder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hr-H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definicija izvansudskih pismena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(u 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uvodnim izjavama)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termin "izvansudska pismena" treba tumačiti tako da uključuje pismena koja je sastavilo ili ovjerilo javno tijelo javne vlasti ili službena osoba te druga pismena čije je formalno slanje adresatu s boravištem u drugoj državi članici nužno za potrebe izvršavanja, dokazivanja ili zaštite prava ili tražbine u građanskom ili trgovačkom pravu- odluka Suda EU C-223/14 </a:t>
            </a:r>
            <a:r>
              <a:rPr lang="hr-H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Tecon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Mican/ </a:t>
            </a:r>
            <a:r>
              <a:rPr lang="hr-H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Dominguez</a:t>
            </a:r>
            <a:endParaRPr lang="hr-H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hr-H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3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957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 PRI UTVRĐIVANJU ADRESE</a:t>
            </a:r>
          </a:p>
          <a:p>
            <a:pPr marL="0" indent="0" algn="just">
              <a:buNone/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NAČINI POMOĆI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određivanje tijela kojima se može uputiti zahtjev za utvrđivanje adrese osobe kojoj treba dostaviti pismeno, </a:t>
            </a:r>
          </a:p>
          <a:p>
            <a:pPr algn="just">
              <a:buFont typeface="+mj-lt"/>
              <a:buAutoNum type="arabicPeriod"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pružanje mogućnosti osobama iz drugih država članica da zahtjeve za informacije o adresama podnesu izravno registrima osoba ili drugim javno dostupnim bazama podataka,</a:t>
            </a:r>
          </a:p>
          <a:p>
            <a:pPr algn="just">
              <a:buFont typeface="+mj-lt"/>
              <a:buAutoNum type="arabicPeriod"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pružanjem detaljnih informacija, putem europskog portala e-pravosuđe, o tome kako pronaći adrese osoba kojima treba dostaviti pismeno</a:t>
            </a: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Države članice imaju obvezu obavijestiti Komisiju na koji način će pružati pomoć pri upitima za adrese (to se stavlja na europski portal e-pravosuđe) – obavijestiti hoće li njihovo tijelo kao tijelo primateljice koje vrši dostavu pismena u slučaju da adresa navedena u zahtjevu na vlastitu inicijativu podnijeti zahtjev registru boravišta ili drugim bazama podataka za informacije o adresama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8"/>
          <p:cNvSpPr>
            <a:spLocks noGrp="1" noChangeArrowheads="1"/>
          </p:cNvSpPr>
          <p:nvPr>
            <p:ph idx="1"/>
          </p:nvPr>
        </p:nvSpPr>
        <p:spPr>
          <a:xfrm>
            <a:off x="179512" y="44624"/>
            <a:ext cx="8713787" cy="66693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ELEKTRONIČKA DOSTAVA IZMEĐU TIJELA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	-elektronička komunikacija uz pomoć decentraliziranog IT sustava  postavljena je kao pravilo prilikom komunikacije između tijela vršenja dostave 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2200" b="1" dirty="0">
                <a:latin typeface="Arial" panose="020B0604020202020204" pitchFamily="34" charset="0"/>
                <a:cs typeface="Arial" panose="020B0604020202020204" pitchFamily="34" charset="0"/>
              </a:rPr>
              <a:t>Decentraliziranost IT sustava </a:t>
            </a: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omogućivala bi isključivo razmjenu podataka jedne države članice s drugom, bez uključivanja ijedne institucije Unije u tu razmjenu (e-CODEX)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	-države članice odgovorne su održavati svoje sustave kao i za svaku obradu, razmjenu ili prijenos osobnih podataka 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	-dužnost Komisije da izradi, održava i razvija referentni implementacijski softver, kojeg države članice mogu odlučiti koristiti umjesto svog nacionalnog IT sustava,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	-duži prijelazni period </a:t>
            </a:r>
          </a:p>
          <a:p>
            <a:pPr algn="just">
              <a:buFont typeface="Wingdings 3" pitchFamily="18" charset="2"/>
              <a:buNone/>
            </a:pP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hr-HR" altLang="sr-Latn-RS" sz="2200" b="1" dirty="0">
                <a:latin typeface="Arial" panose="020B0604020202020204" pitchFamily="34" charset="0"/>
                <a:cs typeface="Arial" panose="020B0604020202020204" pitchFamily="34" charset="0"/>
              </a:rPr>
              <a:t>„kvalificirani elektronički pečat” ili „kvalificirani elektronički potpis”</a:t>
            </a: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- ne uskraćuje se pravni učinak niti se za njih smatra da su nedopušteni kao dokazi u postupku samo zato što su u elektroničkom obliku</a:t>
            </a:r>
          </a:p>
          <a:p>
            <a:pPr>
              <a:buFont typeface="Wingdings 3" pitchFamily="18" charset="2"/>
              <a:buNone/>
            </a:pP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220318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8"/>
          <p:cNvSpPr>
            <a:spLocks noGrp="1" noChangeArrowheads="1"/>
          </p:cNvSpPr>
          <p:nvPr>
            <p:ph idx="1"/>
          </p:nvPr>
        </p:nvSpPr>
        <p:spPr>
          <a:xfrm>
            <a:off x="457199" y="620688"/>
            <a:ext cx="8291265" cy="5832649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</a:pP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IZNIMKE OD ELEKTRONIČKE KOMUNIKACIJE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omogućena je i komunikacija na drugačiji način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najbržim i najprikladnijim sredstvom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uzimajući u obzir potrebu za osiguranjem pouzdanosti i sigurnosti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situacijama kada slanje putem decentraliziranog IT sustava nije moguće zbog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poremećaja u njegovu radu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uslijed drugih iznimnih okolnosti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(konvertiranjem opsežne dokumentacije u elektronički oblik tijelu za slanje nametnulo nerazmjerno administrativno opterećenje ili ako izvorno pismeno treba biti u papirnatom obliku radi procjene njegove vjerodostojnosti, primjerice radi vještačenja i sl.)</a:t>
            </a:r>
          </a:p>
          <a:p>
            <a:pPr lvl="1">
              <a:buFont typeface="Arial" charset="0"/>
              <a:buNone/>
            </a:pP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57269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2"/>
          <p:cNvSpPr>
            <a:spLocks noGrp="1"/>
          </p:cNvSpPr>
          <p:nvPr>
            <p:ph idx="1"/>
          </p:nvPr>
        </p:nvSpPr>
        <p:spPr>
          <a:xfrm>
            <a:off x="312577" y="149585"/>
            <a:ext cx="8374224" cy="583264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JEZIK PISMENA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ranija pravila su dodatno razrađena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ukoliko se dostava obavlja putem tijela, tijelo koje vrši dostavu upozorava podnositelja zahtjeva da adresat može odbiti primitak pismena ako nije sastavljen na jednom od slijedećih jezika: jezik koji adresat razumije ili službeni jezik države članice primateljice odnosno ako postoji više službenih jezika u toj državi članici, onda službeni jezik ili jedan od službenih jezika mjesta u kojem se treba izvršiti dostava.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Trošak prevođenja snosi podnositelj zahtjeva</a:t>
            </a:r>
          </a:p>
          <a:p>
            <a:pPr marL="0" indent="0" eaLnBrk="1" hangingPunct="1">
              <a:buNone/>
            </a:pPr>
            <a:endParaRPr lang="hr-H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74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912FD970-C12C-439A-A3FA-43A7649BDF27}"/>
              </a:ext>
            </a:extLst>
          </p:cNvPr>
          <p:cNvSpPr txBox="1"/>
          <p:nvPr/>
        </p:nvSpPr>
        <p:spPr>
          <a:xfrm>
            <a:off x="251520" y="260648"/>
            <a:ext cx="8640960" cy="6563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PRAVO NA ODBITAK PISMENA</a:t>
            </a: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Obavijest o pravu na odbitak - obrazac L</a:t>
            </a:r>
            <a:endParaRPr lang="hr-H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Ukoliko prilikom dostave pismena adresat nije bio pravilno obaviješten o svojem pravu na odbijanje primitka tog pismena, tada je zadaća suda da to ispravi, bilo  naknadnim obavještavanjem adresa o tom njegovom pravu putem obrasca L ili naknadnim slanjem pismena zajedno s prijevodom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Prepoznata potreba prevođenja obrasca L i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druge jezike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prijevod treb</a:t>
            </a:r>
            <a:r>
              <a:rPr lang="hr-H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dostaviti  Komisiji </a:t>
            </a:r>
          </a:p>
          <a:p>
            <a:pPr marL="0" lvl="0" indent="0" algn="just">
              <a:spcAft>
                <a:spcPts val="800"/>
              </a:spcAft>
              <a:buNone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Adresat može </a:t>
            </a: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odbiti primitak 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pismena u trenutku dostave ili u roku od 2 tjedna od trenutka dostave i to vraćanjem obrasca L ili bilo koju pisanu izjavu u kojoj se navodi da odbija primiti pismeno zbog jezika na kojem je dostavljeno</a:t>
            </a:r>
          </a:p>
          <a:p>
            <a:pPr marL="0" lvl="0" indent="0" algn="just">
              <a:spcAft>
                <a:spcPts val="800"/>
              </a:spcAft>
              <a:buNone/>
            </a:pPr>
            <a:r>
              <a:rPr lang="hr-H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Sprječavanje zlouporabe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sud po odbijanju primitka, na zahtjev tužitelja, provjeriti je li to odbijanje bilo opravdano ili ne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(Presuda Suda EU Alta </a:t>
            </a:r>
            <a:r>
              <a:rPr lang="hr-H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Realitat</a:t>
            </a: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 C-384/14 )</a:t>
            </a:r>
          </a:p>
        </p:txBody>
      </p:sp>
    </p:spTree>
    <p:extLst>
      <p:ext uri="{BB962C8B-B14F-4D97-AF65-F5344CB8AC3E}">
        <p14:creationId xmlns:p14="http://schemas.microsoft.com/office/powerpoint/2010/main" val="274297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2"/>
          <p:cNvSpPr>
            <a:spLocks noGrp="1"/>
          </p:cNvSpPr>
          <p:nvPr>
            <p:ph idx="1"/>
          </p:nvPr>
        </p:nvSpPr>
        <p:spPr>
          <a:xfrm>
            <a:off x="467544" y="620688"/>
            <a:ext cx="8230369" cy="528957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DOSTAVA PUTEM POŠTE</a:t>
            </a:r>
          </a:p>
          <a:p>
            <a:pPr marL="0" indent="0" algn="just" eaLnBrk="1" hangingPunct="1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-izmijenjen neznatno izričaj predmetne odredbe</a:t>
            </a:r>
          </a:p>
          <a:p>
            <a:pPr marL="0" indent="0" algn="just" eaLnBrk="1" hangingPunct="1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 mogu koristiti kako privatne tako i javne poštanske usluge- kao mogu se slati pismena u različitim oblicima uključujući i pakete pismena (uvodna izjava)</a:t>
            </a:r>
          </a:p>
          <a:p>
            <a:pPr marL="0" indent="0" algn="just" eaLnBrk="1" hangingPunct="1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-dostava poštom- smatra valjano izvršenom čak i ako pismeno nije bilo osobno uručeno adresatu, nego je bilo uručeno na kućnoj adresi adresata odrasloj osobi koja živi u istom kućanstvu kao adresat ili osobi koju je adresat ondje zaposlio te koja je sposobna i voljna primiti pismeno, osim ako se prema nacionalnom pravu države članice u kojoj se vodi postupak dopušta samo dostava tog pismena adresatu osobno (uvodna izjava 30)</a:t>
            </a:r>
          </a:p>
          <a:p>
            <a:pPr marL="0" indent="0" eaLnBrk="1" hangingPunct="1">
              <a:buNone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Presuda Suda EU C-345/15, Henderson</a:t>
            </a:r>
          </a:p>
          <a:p>
            <a:pPr marL="0" indent="0" eaLnBrk="1" hangingPunct="1">
              <a:buNone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8C6C-BABC-4F42-BDE6-C7E066D8AC72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5455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2586</Words>
  <Application>Microsoft Office PowerPoint</Application>
  <PresentationFormat>Prikaz na zaslonu (4:3)</PresentationFormat>
  <Paragraphs>177</Paragraphs>
  <Slides>25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 3</vt:lpstr>
      <vt:lpstr>Tema sustava Office</vt:lpstr>
      <vt:lpstr>NOVOSTI U PREKOGRANIČNOJ DOSTAVI I IZVOĐENJU DOKAZA UNUTAR EUROPSKE UNIJE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Jelena</dc:creator>
  <cp:lastModifiedBy>Karlo Josipović</cp:lastModifiedBy>
  <cp:revision>74</cp:revision>
  <cp:lastPrinted>2019-10-22T13:39:11Z</cp:lastPrinted>
  <dcterms:created xsi:type="dcterms:W3CDTF">2019-07-05T13:03:29Z</dcterms:created>
  <dcterms:modified xsi:type="dcterms:W3CDTF">2021-10-27T15:31:59Z</dcterms:modified>
</cp:coreProperties>
</file>